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8" r:id="rId6"/>
    <p:sldId id="269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6425"/>
  </p:normalViewPr>
  <p:slideViewPr>
    <p:cSldViewPr snapToGrid="0" snapToObjects="1">
      <p:cViewPr varScale="1">
        <p:scale>
          <a:sx n="84" d="100"/>
          <a:sy n="84" d="100"/>
        </p:scale>
        <p:origin x="1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C89A5-EE28-474F-9573-98C80B4AE31E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C6D1CC-61D4-CA43-A4E1-BE900F4D4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88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Approximately half of </a:t>
            </a:r>
            <a:r>
              <a:rPr lang="en-US" dirty="0" err="1"/>
              <a:t>Aimes</a:t>
            </a:r>
            <a:r>
              <a:rPr lang="en-US" dirty="0"/>
              <a:t>’ population is student body of ISU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Largest federal animal disease center in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908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struggles of buying and selling houses is having an accurate prediction of the price!</a:t>
            </a:r>
          </a:p>
          <a:p>
            <a:r>
              <a:rPr lang="en-US" dirty="0"/>
              <a:t>As a recent house seller, I can tell you the pain of that struggle!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C6D1CC-61D4-CA43-A4E1-BE900F4D43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4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889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 </a:t>
            </a:r>
            <a:r>
              <a:rPr lang="en-US" dirty="0" err="1"/>
              <a:t>Vnr</a:t>
            </a:r>
            <a:r>
              <a:rPr lang="en-US" dirty="0"/>
              <a:t> Area =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Masonry veneer area in square feet</a:t>
            </a:r>
          </a:p>
          <a:p>
            <a:r>
              <a:rPr lang="en-US" dirty="0"/>
              <a:t>Gr Liv Area =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Above grade (ground) living area square feet</a:t>
            </a:r>
          </a:p>
          <a:p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TotRms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AbvGrd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Total rooms above grade (does not include bathrooms)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135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Along with the square footage of the house and the basement,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Modernity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Number of 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Bathrooms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Garage size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Masonry veneer (outer masonry work to improve attractiveness and command higher price!)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C6D1CC-61D4-CA43-A4E1-BE900F4D43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29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R2 – 92% of the variability in the actual price can be explained by the predicted price</a:t>
            </a:r>
          </a:p>
          <a:p>
            <a:r>
              <a:rPr lang="en-US" dirty="0"/>
              <a:t>RMSE – On average, we can expect predictions to be off about $21,300, which is within a 10% range of $200,000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C6D1CC-61D4-CA43-A4E1-BE900F4D43E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8741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With a more accurate prediction of price, there can be less haggle, more transparency, and more business!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931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007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A679E-FE4A-8B4D-918F-70A261F861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92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0F467-563B-954E-9DEC-3483DA4EC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1C6A64-28FA-1646-88D5-0D7B07120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B46FF-7117-9248-AEB6-0C2F51CA1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57E22-E6A1-B24E-8FD1-0E9B5FFCE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F30CFC-57E6-6E47-9925-4ACD2E2C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737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65320-15FD-1B4A-B303-E40121F4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AA507-F8A4-794C-BB76-9AF12CEFD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F001B-33BF-8349-80E7-FD10C01C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DEC5C-86D1-1B46-B35C-A26A2C41D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3F0220-EFC2-2940-99DD-F285BAD9E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5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79BD64-181B-DD46-9627-7B86A72014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E7C51-6351-204D-8664-64201D354E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5D600-9777-F34A-A078-AA83A5E64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8AFC40-5487-2745-A71A-1E4B127D9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04907-154C-FD48-A52A-783299D33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45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EAA6F-2504-934F-914C-3F498DE6A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906A0-8FE0-8B49-9980-A84059595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2C8E7-6A24-5B4E-8511-B91498743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B158F-8365-C345-9D1F-EC76495C7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CEA07-0134-DC4E-9971-896015BAE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89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4961E-A2F5-FC4C-B719-0372686B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99EC7-D2BE-9947-8DDA-A0EA78D98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91325-080D-E84F-936A-FF10D418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42E95-8EC3-2342-94E8-2C99F53E5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15A94-D575-BA4B-9C4B-C385FD29E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62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CF60A-1EED-E04F-86C3-09D6521596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9E83E-3E46-FD43-9B5A-D5300E7275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DA653-2369-9B47-9993-D2907CE9AE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FFE18F-DC92-DF44-BAA0-BE30DF7A2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06227-8125-3946-B4B2-B87CDBE6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2FF4C-1AAF-5045-B170-2B300137B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40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895CF-22F2-9847-A78D-D6646E48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53269-C125-094C-B103-D183FCBF2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E6561D-F6E0-3C48-99AE-84FC4E6B58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E70AA0-BCF9-604F-802F-D651693367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DAC95E-255F-5F4D-9603-93E742BEE6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1D6367-7FBE-BD45-B9F8-D3EB9E3E0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F04F5-C00E-4E4E-B6EE-5244A9C3A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C4B7F5-DE51-7E4B-BD28-DA168D646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856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71D0C-5671-3344-A989-D50AA5C56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C8ECFE-0FF5-134D-B6F9-8D73C7C00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5D8966-EEC1-6344-A423-78AA9275A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17FC2-2B1A-D242-9FD4-FA60724B1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9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D0318-AB46-3348-8FC7-1D204BA5D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A1BA5A-7360-D543-BA48-91B729D92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FAEB6-A399-3644-9F92-9CC7B3EC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15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4C5E-4766-1F47-B342-E4257E2F0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A2F43-2ED6-2447-85DE-B0738ED7D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AAEEFB-1AAB-1744-A9BF-CFF8AC3FFE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30F33-EF63-E346-B4E6-C557335ED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DAB3C-C8B9-B442-9AC6-C685FA6B2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3A85FF-A2A3-ED45-B3F5-0809E9F53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2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7FC97-2ED0-AA45-8AD1-95D80F7C2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C94EC1-87ED-B642-BA64-53BF23979F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6BEA67-C42F-EF40-B0E6-A76CE4D95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509C7-B93B-F544-9FC4-00C430954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FBE03B-20BB-A74A-AAE3-3BFA5D75D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6C0184-3EE4-4146-8470-FC8E0A52A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2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0CBCF9-DA1A-E74E-AD34-64126B665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86F7BD-3269-B94D-92CC-E67CFBE04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B6533-8268-8F4A-B292-53A3B0CF3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D1544-F8FC-8A43-BD4A-C94BB8630917}" type="datetimeFigureOut">
              <a:rPr lang="en-US" smtClean="0"/>
              <a:t>12/6/18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95005-384E-7C45-B662-CA9EA59B7B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B6936-940B-2945-AD23-19AD3CB4D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4ACF7-DECF-A147-A892-0FC1B9E46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63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mall house in the middle of a road&#10;&#10;Description automatically generated">
            <a:extLst>
              <a:ext uri="{FF2B5EF4-FFF2-40B4-BE49-F238E27FC236}">
                <a16:creationId xmlns:a16="http://schemas.microsoft.com/office/drawing/2014/main" id="{4B5BB3B4-6B5E-EC4F-9294-EE358F173E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912" r="9091" b="316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9C8CC0B-0626-4A63-AC0A-FEE03D0807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3601" y="0"/>
            <a:ext cx="5232399" cy="529589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FC712A-F0A6-6345-8EC8-13BC5B52E6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9497" y="484632"/>
            <a:ext cx="4275777" cy="3762970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Predicting House Prices in 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10E0E-63D8-244D-A121-C4E1AFE8A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1924" y="4325517"/>
            <a:ext cx="3107939" cy="723127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Roy Kim</a:t>
            </a:r>
          </a:p>
        </p:txBody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id="{B518FCF3-6204-44FD-9EDA-977C07F6C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94789" y="4410188"/>
            <a:ext cx="1267136" cy="165099"/>
          </a:xfrm>
          <a:prstGeom prst="rect">
            <a:avLst/>
          </a:prstGeom>
          <a:solidFill>
            <a:srgbClr val="EAAA4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432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6E6A0-6041-6946-90D2-C0A6CB5C0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b="1"/>
              <a:t>Next Steps / Questions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A83CF-40CB-5B40-B651-61E60E4C6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4297680"/>
          </a:xfrm>
        </p:spPr>
        <p:txBody>
          <a:bodyPr>
            <a:normAutofit/>
          </a:bodyPr>
          <a:lstStyle/>
          <a:p>
            <a:r>
              <a:rPr lang="en-US" dirty="0"/>
              <a:t>Apply model to all house valuations in Ames with real estate company</a:t>
            </a:r>
          </a:p>
          <a:p>
            <a:r>
              <a:rPr lang="en-US" dirty="0"/>
              <a:t>Continue to strengthen partnership between realtor team and data team to expand profits</a:t>
            </a:r>
          </a:p>
        </p:txBody>
      </p:sp>
      <p:pic>
        <p:nvPicPr>
          <p:cNvPr id="5" name="Picture 4" descr="A picture containing person, man, table&#13;&#10;&#13;&#10;Description automatically generated">
            <a:extLst>
              <a:ext uri="{FF2B5EF4-FFF2-40B4-BE49-F238E27FC236}">
                <a16:creationId xmlns:a16="http://schemas.microsoft.com/office/drawing/2014/main" id="{D7DBDE42-9D1A-5C46-A31D-FE731A8062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86" r="21580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0925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713F7-18CB-6B44-BA89-127CB5057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081" y="629266"/>
            <a:ext cx="4041316" cy="1676603"/>
          </a:xfrm>
        </p:spPr>
        <p:txBody>
          <a:bodyPr>
            <a:normAutofit/>
          </a:bodyPr>
          <a:lstStyle/>
          <a:p>
            <a:r>
              <a:rPr lang="en-US" b="1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93A45-A173-794B-8E9D-9ED81260D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080" y="2438400"/>
            <a:ext cx="4041317" cy="4419600"/>
          </a:xfrm>
        </p:spPr>
        <p:txBody>
          <a:bodyPr>
            <a:normAutofit/>
          </a:bodyPr>
          <a:lstStyle/>
          <a:p>
            <a:r>
              <a:rPr lang="en-US" sz="2400" dirty="0"/>
              <a:t>Ames is a city in central Iowa, just north of Des Moines</a:t>
            </a:r>
          </a:p>
          <a:p>
            <a:r>
              <a:rPr lang="en-US" sz="2400" dirty="0"/>
              <a:t>In 2017, population of about 66,000</a:t>
            </a:r>
          </a:p>
          <a:p>
            <a:r>
              <a:rPr lang="en-US" sz="2400" dirty="0"/>
              <a:t>Home of the Iowa State University, other USDA sites</a:t>
            </a:r>
          </a:p>
          <a:p>
            <a:r>
              <a:rPr lang="en-US" sz="2400" dirty="0"/>
              <a:t>Ranked 9</a:t>
            </a:r>
            <a:r>
              <a:rPr lang="en-US" sz="2400" baseline="30000" dirty="0"/>
              <a:t>th</a:t>
            </a:r>
            <a:r>
              <a:rPr lang="en-US" sz="2400" dirty="0"/>
              <a:t> in CNNMoney’s “Best Places” to Live in 2010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F533E-F41F-BC42-9E01-0329DF9EC7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38" r="29346" b="-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32441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212FEF9-23C4-F940-B3CD-638B6120DE30}"/>
              </a:ext>
            </a:extLst>
          </p:cNvPr>
          <p:cNvSpPr/>
          <p:nvPr/>
        </p:nvSpPr>
        <p:spPr>
          <a:xfrm>
            <a:off x="0" y="0"/>
            <a:ext cx="12192000" cy="14256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75631E-2CA4-1A4D-99CD-D9C14DCA5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8848" y="3364848"/>
            <a:ext cx="3493152" cy="34931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9F383C-5224-2D4C-AC0C-AB7CD2E8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Goal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71C547C-B70A-F440-8522-52A359AB39D4}"/>
              </a:ext>
            </a:extLst>
          </p:cNvPr>
          <p:cNvSpPr txBox="1">
            <a:spLocks/>
          </p:cNvSpPr>
          <p:nvPr/>
        </p:nvSpPr>
        <p:spPr>
          <a:xfrm>
            <a:off x="824346" y="35932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Problem Statement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405DC5-BE3A-314B-9DA7-718911A1785B}"/>
              </a:ext>
            </a:extLst>
          </p:cNvPr>
          <p:cNvSpPr txBox="1"/>
          <p:nvPr/>
        </p:nvSpPr>
        <p:spPr>
          <a:xfrm>
            <a:off x="838201" y="1577786"/>
            <a:ext cx="105294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Determine what features are most important in predicting the price of a house in the Ames market.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Develop a model that accurately predicts house prices.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E18C61-DA24-9B49-8E00-C13D743BA7CC}"/>
              </a:ext>
            </a:extLst>
          </p:cNvPr>
          <p:cNvSpPr txBox="1"/>
          <p:nvPr/>
        </p:nvSpPr>
        <p:spPr>
          <a:xfrm>
            <a:off x="824346" y="4741605"/>
            <a:ext cx="70224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Can we make more accurate house price estimates to benefit our clients and maximize profit?</a:t>
            </a:r>
          </a:p>
        </p:txBody>
      </p:sp>
    </p:spTree>
    <p:extLst>
      <p:ext uri="{BB962C8B-B14F-4D97-AF65-F5344CB8AC3E}">
        <p14:creationId xmlns:p14="http://schemas.microsoft.com/office/powerpoint/2010/main" val="2631743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8DA05-A55F-FD44-92BC-EB55EF328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B0B0A-CFEF-514F-A462-64D11003A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226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Import Ames Housing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Clean the data (mostly resolving null values)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Analyze data to have a basic idea of important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Create a highly accurate model to predict sale price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600" dirty="0"/>
              <a:t>Analyze model to see what the most important features are, and present 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CB6E9B-E588-2246-A404-451D0D979D1F}"/>
              </a:ext>
            </a:extLst>
          </p:cNvPr>
          <p:cNvSpPr txBox="1"/>
          <p:nvPr/>
        </p:nvSpPr>
        <p:spPr>
          <a:xfrm>
            <a:off x="-69273" y="17318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53B659-BFB2-444A-8C9A-34C861C07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0"/>
            <a:ext cx="3733800" cy="247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194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7B24F4-9238-2A4E-89E7-D90DFA80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1 Findings / Supporting Information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8141A52-523A-F44E-AD7F-57E3D4840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2380201"/>
            <a:ext cx="11496821" cy="27017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8AC1A2-D0AE-5440-99F4-1BBF949C22FE}"/>
              </a:ext>
            </a:extLst>
          </p:cNvPr>
          <p:cNvSpPr txBox="1"/>
          <p:nvPr/>
        </p:nvSpPr>
        <p:spPr>
          <a:xfrm>
            <a:off x="378068" y="5334000"/>
            <a:ext cx="11438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Features that are highly correlated to ‘</a:t>
            </a:r>
            <a:r>
              <a:rPr lang="en-US" sz="2800" dirty="0" err="1"/>
              <a:t>SalePrice</a:t>
            </a:r>
            <a:r>
              <a:rPr lang="en-US" sz="2800" dirty="0"/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Characteristics of houses that will likely increase the value of the house</a:t>
            </a:r>
          </a:p>
        </p:txBody>
      </p:sp>
    </p:spTree>
    <p:extLst>
      <p:ext uri="{BB962C8B-B14F-4D97-AF65-F5344CB8AC3E}">
        <p14:creationId xmlns:p14="http://schemas.microsoft.com/office/powerpoint/2010/main" val="3120885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1FAD2C-DBA5-E549-B757-41C5A2CDC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08227"/>
            <a:ext cx="6502400" cy="41497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ED07E8-2A32-4B4B-8615-95A8C27FDB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9600" y="1981199"/>
            <a:ext cx="6502400" cy="48768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2E0C480-FB1D-8849-9BFB-1076504324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6573144" cy="3428990"/>
          </a:xfrm>
          <a:prstGeom prst="rect">
            <a:avLst/>
          </a:prstGeo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1ECB82B-9DC9-3843-96F9-EF45CC17B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/>
          <a:srcRect t="24056" r="-2" b="21803"/>
          <a:stretch/>
        </p:blipFill>
        <p:spPr>
          <a:xfrm>
            <a:off x="6096019" y="0"/>
            <a:ext cx="6095981" cy="3428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5C74452-4F8F-5E49-979A-330A79B397A9}"/>
              </a:ext>
            </a:extLst>
          </p:cNvPr>
          <p:cNvSpPr/>
          <p:nvPr/>
        </p:nvSpPr>
        <p:spPr>
          <a:xfrm>
            <a:off x="0" y="3291840"/>
            <a:ext cx="12192000" cy="259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80382EB-638D-8A48-9137-E98640EDB3FC}"/>
              </a:ext>
            </a:extLst>
          </p:cNvPr>
          <p:cNvSpPr/>
          <p:nvPr/>
        </p:nvSpPr>
        <p:spPr>
          <a:xfrm rot="5400000">
            <a:off x="4379316" y="1590389"/>
            <a:ext cx="3428992" cy="248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183D666-E2AA-8144-87FC-06F5166094D4}"/>
              </a:ext>
            </a:extLst>
          </p:cNvPr>
          <p:cNvSpPr/>
          <p:nvPr/>
        </p:nvSpPr>
        <p:spPr>
          <a:xfrm rot="5400000">
            <a:off x="3970727" y="5019396"/>
            <a:ext cx="3428992" cy="248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5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lowchart: Document 2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94A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7765B5-6293-3646-A213-FA351669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 </a:t>
            </a:r>
            <a:r>
              <a:rPr lang="en-US" sz="2700" b="1" dirty="0">
                <a:solidFill>
                  <a:srgbClr val="FFFFFF"/>
                </a:solidFill>
              </a:rPr>
              <a:t>2</a:t>
            </a:r>
            <a:r>
              <a:rPr lang="en-US" sz="2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Findings / Supporting Information</a:t>
            </a: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39B9A031-DE10-474E-9681-B11C39FE0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6705" y="289560"/>
            <a:ext cx="7854707" cy="62788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E454AF5-8826-8549-9A19-713D7D3DF63F}"/>
              </a:ext>
            </a:extLst>
          </p:cNvPr>
          <p:cNvSpPr txBox="1"/>
          <p:nvPr/>
        </p:nvSpPr>
        <p:spPr>
          <a:xfrm>
            <a:off x="8503846" y="5273040"/>
            <a:ext cx="32766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R2 = 0.926</a:t>
            </a:r>
          </a:p>
          <a:p>
            <a:pPr algn="r"/>
            <a:r>
              <a:rPr lang="en-US" sz="2000" dirty="0"/>
              <a:t>RMSE = 21300</a:t>
            </a:r>
          </a:p>
        </p:txBody>
      </p:sp>
    </p:spTree>
    <p:extLst>
      <p:ext uri="{BB962C8B-B14F-4D97-AF65-F5344CB8AC3E}">
        <p14:creationId xmlns:p14="http://schemas.microsoft.com/office/powerpoint/2010/main" val="2224935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3A63-837E-9F46-992E-D4474D57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2E901-BDDA-2A4F-9708-1CE792C6FE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627" y="4750893"/>
            <a:ext cx="4645250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3200" dirty="0"/>
              <a:t>Yes! Accurate house price predictions are possible!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icture containing building&#13;&#10;&#13;&#10;Description automatically generated">
            <a:extLst>
              <a:ext uri="{FF2B5EF4-FFF2-40B4-BE49-F238E27FC236}">
                <a16:creationId xmlns:a16="http://schemas.microsoft.com/office/drawing/2014/main" id="{1266BDA8-BAA6-2446-8505-366C97D18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02" r="20063" b="-1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5143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203EE-E151-EA45-8C6B-27F6AE52A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b="1"/>
              <a:t>Recommended Actions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FAF6F-32E8-0E4A-AB5F-4AE526E02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3200" dirty="0"/>
              <a:t>Keep in mind important features that increase the value of a house when meeting potential buyers/sellers</a:t>
            </a:r>
          </a:p>
          <a:p>
            <a:r>
              <a:rPr lang="en-US" sz="3200" dirty="0"/>
              <a:t>Use model to more accurately predict prices</a:t>
            </a:r>
          </a:p>
        </p:txBody>
      </p:sp>
      <p:pic>
        <p:nvPicPr>
          <p:cNvPr id="5" name="Picture 4" descr="A person wearing a costume&#13;&#10;&#13;&#10;Description automatically generated">
            <a:extLst>
              <a:ext uri="{FF2B5EF4-FFF2-40B4-BE49-F238E27FC236}">
                <a16:creationId xmlns:a16="http://schemas.microsoft.com/office/drawing/2014/main" id="{63A59913-D1B7-0A44-8382-7A24F88E56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07" r="20803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32387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444</Words>
  <Application>Microsoft Macintosh PowerPoint</Application>
  <PresentationFormat>Widescreen</PresentationFormat>
  <Paragraphs>57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Predicting House Prices in Ames</vt:lpstr>
      <vt:lpstr>Background Information</vt:lpstr>
      <vt:lpstr>Goal</vt:lpstr>
      <vt:lpstr>Approach</vt:lpstr>
      <vt:lpstr>Step 1 Findings / Supporting Information</vt:lpstr>
      <vt:lpstr>PowerPoint Presentation</vt:lpstr>
      <vt:lpstr>Step 2 Findings / Supporting Information</vt:lpstr>
      <vt:lpstr>Conclusion</vt:lpstr>
      <vt:lpstr>Recommended Actions</vt:lpstr>
      <vt:lpstr>Next Steps /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House Prices in Ames</dc:title>
  <dc:creator>Microsoft Office User</dc:creator>
  <cp:lastModifiedBy>Microsoft Office User</cp:lastModifiedBy>
  <cp:revision>2</cp:revision>
  <cp:lastPrinted>2018-12-07T09:56:14Z</cp:lastPrinted>
  <dcterms:created xsi:type="dcterms:W3CDTF">2018-12-07T09:54:48Z</dcterms:created>
  <dcterms:modified xsi:type="dcterms:W3CDTF">2018-12-07T10:00:07Z</dcterms:modified>
</cp:coreProperties>
</file>